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404" r:id="rId2"/>
    <p:sldId id="257" r:id="rId3"/>
    <p:sldId id="522" r:id="rId4"/>
    <p:sldId id="259" r:id="rId5"/>
    <p:sldId id="526" r:id="rId6"/>
    <p:sldId id="523" r:id="rId7"/>
    <p:sldId id="258" r:id="rId8"/>
    <p:sldId id="261" r:id="rId9"/>
    <p:sldId id="262" r:id="rId10"/>
    <p:sldId id="263" r:id="rId11"/>
    <p:sldId id="524" r:id="rId12"/>
    <p:sldId id="544" r:id="rId13"/>
    <p:sldId id="545" r:id="rId14"/>
    <p:sldId id="268" r:id="rId15"/>
    <p:sldId id="266" r:id="rId16"/>
    <p:sldId id="265" r:id="rId17"/>
    <p:sldId id="270" r:id="rId18"/>
    <p:sldId id="271" r:id="rId19"/>
    <p:sldId id="267" r:id="rId20"/>
    <p:sldId id="529" r:id="rId21"/>
    <p:sldId id="284" r:id="rId22"/>
    <p:sldId id="525" r:id="rId23"/>
    <p:sldId id="554" r:id="rId24"/>
    <p:sldId id="528" r:id="rId25"/>
    <p:sldId id="274" r:id="rId26"/>
    <p:sldId id="283" r:id="rId27"/>
    <p:sldId id="288" r:id="rId28"/>
    <p:sldId id="547" r:id="rId29"/>
    <p:sldId id="537" r:id="rId30"/>
    <p:sldId id="548" r:id="rId31"/>
    <p:sldId id="290" r:id="rId32"/>
    <p:sldId id="279" r:id="rId33"/>
    <p:sldId id="289" r:id="rId34"/>
    <p:sldId id="278" r:id="rId35"/>
    <p:sldId id="269" r:id="rId36"/>
    <p:sldId id="534" r:id="rId37"/>
    <p:sldId id="280" r:id="rId38"/>
    <p:sldId id="538" r:id="rId39"/>
    <p:sldId id="539" r:id="rId40"/>
    <p:sldId id="285" r:id="rId41"/>
    <p:sldId id="308" r:id="rId42"/>
    <p:sldId id="541" r:id="rId43"/>
    <p:sldId id="542" r:id="rId44"/>
    <p:sldId id="286" r:id="rId45"/>
    <p:sldId id="307" r:id="rId46"/>
    <p:sldId id="549" r:id="rId47"/>
    <p:sldId id="543" r:id="rId48"/>
    <p:sldId id="272" r:id="rId49"/>
    <p:sldId id="550" r:id="rId50"/>
    <p:sldId id="294" r:id="rId51"/>
    <p:sldId id="551" r:id="rId52"/>
    <p:sldId id="295" r:id="rId53"/>
    <p:sldId id="552" r:id="rId54"/>
    <p:sldId id="296" r:id="rId55"/>
    <p:sldId id="309" r:id="rId56"/>
  </p:sldIdLst>
  <p:sldSz cx="12192000" cy="6858000"/>
  <p:notesSz cx="6858000" cy="9144000"/>
  <p:embeddedFontLst>
    <p:embeddedFont>
      <p:font typeface="Helvetica" panose="020B0604020202020204" pitchFamily="3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23"/>
            <p14:sldId id="258"/>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550"/>
            <p14:sldId id="294"/>
            <p14:sldId id="551"/>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2514" autoAdjust="0"/>
  </p:normalViewPr>
  <p:slideViewPr>
    <p:cSldViewPr snapToGrid="0">
      <p:cViewPr varScale="1">
        <p:scale>
          <a:sx n="54" d="100"/>
          <a:sy n="54" d="100"/>
        </p:scale>
        <p:origin x="1148" y="48"/>
      </p:cViewPr>
      <p:guideLst/>
    </p:cSldViewPr>
  </p:slideViewPr>
  <p:notesTextViewPr>
    <p:cViewPr>
      <p:scale>
        <a:sx n="3" d="2"/>
        <a:sy n="3" d="2"/>
      </p:scale>
      <p:origin x="0" y="0"/>
    </p:cViewPr>
  </p:notesTextViewPr>
  <p:sorterViewPr>
    <p:cViewPr>
      <p:scale>
        <a:sx n="80" d="100"/>
        <a:sy n="80" d="100"/>
      </p:scale>
      <p:origin x="0" y="-50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2/4/2025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2/4/2025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2/4/2025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2/4/2025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2/4/2025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2/4/2025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2/4/2025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2/4/2025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2/4/2025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2/4/2025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2/4/2025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2/4/2025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3482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continuous </a:t>
            </a:r>
            <a:r>
              <a:rPr lang="en-US" sz="2700" dirty="0"/>
              <a:t>development</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04294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10515600" cy="250796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1857403" y="4008120"/>
            <a:ext cx="8477195" cy="3002043"/>
          </a:xfrm>
          <a:prstGeom prst="rect">
            <a:avLst/>
          </a:prstGeom>
          <a:ln w="12700">
            <a:miter lim="400000"/>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212573" y="2473848"/>
            <a:ext cx="8498919" cy="4153058"/>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2200" dirty="0"/>
              <a:t>50,000 unique changes per-day, 4 billion test cases per-day</a:t>
            </a:r>
          </a:p>
          <a:p>
            <a:pPr lvl="1">
              <a:buFont typeface="Arial" panose="020B0604020202020204" pitchFamily="34" charset="0"/>
              <a:buChar char="•"/>
            </a:pPr>
            <a:r>
              <a:rPr sz="2200" dirty="0"/>
              <a:t>Pre-submit optimization: run fast tests for each individual change (before code review). </a:t>
            </a:r>
            <a:br>
              <a:rPr sz="2200" dirty="0"/>
            </a:br>
            <a:r>
              <a:rPr sz="2200" dirty="0"/>
              <a:t>Block merge if they fail.</a:t>
            </a:r>
          </a:p>
          <a:p>
            <a:pPr lvl="1">
              <a:buFont typeface="Arial" panose="020B0604020202020204" pitchFamily="34" charset="0"/>
              <a:buChar char="•"/>
            </a:pPr>
            <a:r>
              <a:rPr sz="2200" dirty="0"/>
              <a:t>Then: run all affected tests; “build cop” monitors and acts immediately to roll-back or fix</a:t>
            </a:r>
          </a:p>
          <a:p>
            <a:pPr lvl="1">
              <a:buFont typeface="Arial" panose="020B0604020202020204" pitchFamily="34" charset="0"/>
              <a:buChar char="•"/>
            </a:pPr>
            <a:r>
              <a:rPr sz="2200" dirty="0"/>
              <a:t>Build cop monitors integration test runs</a:t>
            </a:r>
          </a:p>
          <a:p>
            <a:pPr lvl="1">
              <a:buFont typeface="Arial" panose="020B0604020202020204" pitchFamily="34" charset="0"/>
              <a:buChar char="•"/>
            </a:pPr>
            <a:r>
              <a:rPr sz="2200" dirty="0"/>
              <a:t>Average wait time to submit a change: 11 minutes</a:t>
            </a:r>
          </a:p>
        </p:txBody>
      </p:sp>
      <p:sp>
        <p:nvSpPr>
          <p:cNvPr id="172" name="“Software Engineering at Google: Lessons Learned from Programming Over Time,” Wright, Winters and Manshreck, 2020 (O’Reilly)"/>
          <p:cNvSpPr txBox="1"/>
          <p:nvPr/>
        </p:nvSpPr>
        <p:spPr>
          <a:xfrm>
            <a:off x="1975480" y="6396495"/>
            <a:ext cx="8241039"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r>
              <a:rPr sz="1100"/>
              <a:t>“Software Engineering at Google: Lessons Learned from Programming Over Time,” Wright, Winters and Manshreck, 2020 (O’Reilly)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386301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10000"/>
          </a:bodyPr>
          <a:lstStyle/>
          <a:p>
            <a:pPr marL="342900" indent="-342900"/>
            <a:r>
              <a:rPr lang="en-US" dirty="0"/>
              <a:t>dev branches get merged into master, </a:t>
            </a:r>
          </a:p>
          <a:p>
            <a:pPr marL="342900" indent="-342900"/>
            <a:r>
              <a:rPr lang="en-US" dirty="0"/>
              <a:t>then once a week all changes from the past week are pulled into a release branch.</a:t>
            </a:r>
          </a:p>
          <a:p>
            <a:pPr marL="342900" indent="-342900"/>
            <a:r>
              <a:rPr lang="en-US" dirty="0"/>
              <a:t>For 3 days they “stabilize” the release branch – find changes that are causing very bad behavior and back them out. </a:t>
            </a:r>
          </a:p>
          <a:p>
            <a:pPr marL="342900" indent="-342900"/>
            <a:r>
              <a:rPr lang="en-US" dirty="0"/>
              <a:t>Then for the last 4 days of the week, every change that survived that stabilization gets individually pushed to production batched so that this happens 3x/day.</a:t>
            </a:r>
          </a:p>
          <a:p>
            <a:pPr marL="342900" indent="-342900"/>
            <a:r>
              <a:rPr lang="en-US" dirty="0"/>
              <a:t>Important to do small deploys so that you can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development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latin typeface="Aptos" panose="020B0004020202020204" pitchFamily="34" charset="0"/>
              </a:rPr>
              <a:t>Continuous integration: Perform frequent integrations with entire codebase, running integration-scale tests</a:t>
            </a:r>
          </a:p>
          <a:p>
            <a:pPr marL="400050" indent="-342900"/>
            <a:r>
              <a:rPr lang="en-US" sz="3100" dirty="0">
                <a:latin typeface="Aptos" panose="020B0004020202020204" pitchFamily="34" charset="0"/>
              </a:rPr>
              <a:t>Continuous delivery: Deploy frequently and monitor</a:t>
            </a:r>
          </a:p>
          <a:p>
            <a:pPr marL="400050" indent="-342900"/>
            <a:endParaRPr sz="3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2879407" y="6248370"/>
            <a:ext cx="4279633" cy="2744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1450"/>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12300</TotalTime>
  <Words>11208</Words>
  <Application>Microsoft Office PowerPoint</Application>
  <PresentationFormat>Widescreen</PresentationFormat>
  <Paragraphs>649</Paragraphs>
  <Slides>55</Slides>
  <Notes>48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Aptos</vt:lpstr>
      <vt:lpstr>Helvetica</vt:lpstr>
      <vt:lpstr>Wingdings</vt:lpstr>
      <vt:lpstr>Arial</vt:lpstr>
      <vt:lpstr>Verdana</vt:lpstr>
      <vt:lpstr>Calibri</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does not mean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Facebook: "Move fast and break things"</vt:lpstr>
      <vt:lpstr>Deployment Example: Facebook.com</vt:lpstr>
      <vt:lpstr>Facebook used to have an elaborate system of branches </vt:lpstr>
      <vt:lpstr>Deployment Example</vt:lpstr>
      <vt:lpstr>Post-2016: Truly Continuous Releases from Master Branch (excerpts from blog post)</vt:lpstr>
      <vt:lpstr>Post-2016: truly continuous releases from master branch</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154</cp:revision>
  <dcterms:created xsi:type="dcterms:W3CDTF">2021-01-07T15:19:22Z</dcterms:created>
  <dcterms:modified xsi:type="dcterms:W3CDTF">2025-02-05T00:06:37Z</dcterms:modified>
</cp:coreProperties>
</file>